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85" r:id="rId2"/>
    <p:sldId id="282" r:id="rId3"/>
    <p:sldId id="286" r:id="rId4"/>
    <p:sldId id="257" r:id="rId5"/>
    <p:sldId id="361" r:id="rId6"/>
    <p:sldId id="258" r:id="rId7"/>
    <p:sldId id="362" r:id="rId8"/>
    <p:sldId id="287" r:id="rId9"/>
    <p:sldId id="363" r:id="rId10"/>
    <p:sldId id="259" r:id="rId11"/>
    <p:sldId id="364" r:id="rId12"/>
    <p:sldId id="289" r:id="rId13"/>
    <p:sldId id="365" r:id="rId14"/>
    <p:sldId id="260" r:id="rId15"/>
    <p:sldId id="366" r:id="rId16"/>
    <p:sldId id="291" r:id="rId17"/>
    <p:sldId id="367" r:id="rId18"/>
    <p:sldId id="293" r:id="rId19"/>
    <p:sldId id="368" r:id="rId20"/>
    <p:sldId id="294" r:id="rId21"/>
    <p:sldId id="369" r:id="rId22"/>
    <p:sldId id="292" r:id="rId23"/>
    <p:sldId id="296" r:id="rId24"/>
    <p:sldId id="370" r:id="rId25"/>
    <p:sldId id="295" r:id="rId26"/>
    <p:sldId id="297" r:id="rId27"/>
    <p:sldId id="371" r:id="rId28"/>
    <p:sldId id="299" r:id="rId29"/>
    <p:sldId id="300" r:id="rId30"/>
    <p:sldId id="372" r:id="rId31"/>
    <p:sldId id="302" r:id="rId32"/>
    <p:sldId id="303" r:id="rId33"/>
    <p:sldId id="304" r:id="rId34"/>
    <p:sldId id="305" r:id="rId35"/>
    <p:sldId id="306" r:id="rId36"/>
    <p:sldId id="373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2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74" r:id="rId74"/>
    <p:sldId id="344" r:id="rId75"/>
    <p:sldId id="345" r:id="rId76"/>
    <p:sldId id="347" r:id="rId77"/>
    <p:sldId id="346" r:id="rId78"/>
    <p:sldId id="348" r:id="rId79"/>
    <p:sldId id="349" r:id="rId80"/>
    <p:sldId id="375" r:id="rId81"/>
    <p:sldId id="350" r:id="rId82"/>
    <p:sldId id="351" r:id="rId83"/>
    <p:sldId id="352" r:id="rId84"/>
    <p:sldId id="353" r:id="rId85"/>
    <p:sldId id="355" r:id="rId86"/>
    <p:sldId id="356" r:id="rId87"/>
    <p:sldId id="354" r:id="rId88"/>
    <p:sldId id="357" r:id="rId89"/>
    <p:sldId id="376" r:id="rId90"/>
    <p:sldId id="358" r:id="rId91"/>
    <p:sldId id="359" r:id="rId92"/>
    <p:sldId id="377" r:id="rId93"/>
    <p:sldId id="360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673" autoAdjust="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EB7188-FC18-7367-9B37-A12A60950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2DBF2-3246-67B7-C017-CBBB6CDAEA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7A21-5192-44D0-ADAB-06B301568EF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46134-DDD0-B26E-E952-90E524370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FB558-6B88-B899-91A1-2EFBCFBC5E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8AC7E-004E-45D5-ABB4-3D600F494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76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144EA-4DCE-4D84-97FA-A14E45901AE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566CB-5C7F-3586-39BF-D7BD15544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2AA0-918A-4222-8883-6543563EA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51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9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4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6F753-C79F-4811-87D5-14ABE04FD85E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06BD-5315-4325-AF8D-B781CB14AB5D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5333-13BE-4409-9B2F-1370ECA4D0C4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1671-7D12-4105-99EC-8B99754EB8A5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C8FD-42AD-4556-9D7B-2B6C182BC802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D7F2-7988-494F-8E22-094CC7590D04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3F1D-0702-4386-A04B-22338048E244}" type="datetime1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630F-BBE1-4C4F-8D71-AC0987E448D5}" type="datetime1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C65-3F29-449E-AFDC-C62B1CE8DB0F}" type="datetime1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DD69-AAF9-47D5-B12D-3F552087B3A1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8A5D-D7DD-4D8E-8949-EC603B3DA5F4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9EFF-D2F5-4482-967E-5FB17395DE6F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A419FC-7975-8841-EE09-2233F8ADDBE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8128" y="4407"/>
            <a:ext cx="935872" cy="9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echWorldwithNana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www.parkplacetechnologies.com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" TargetMode="External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mediu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;p11">
            <a:extLst>
              <a:ext uri="{FF2B5EF4-FFF2-40B4-BE49-F238E27FC236}">
                <a16:creationId xmlns:a16="http://schemas.microsoft.com/office/drawing/2014/main" id="{9EAACF8F-216C-D5A0-0303-8CA040FEA1D7}"/>
              </a:ext>
            </a:extLst>
          </p:cNvPr>
          <p:cNvSpPr txBox="1">
            <a:spLocks/>
          </p:cNvSpPr>
          <p:nvPr/>
        </p:nvSpPr>
        <p:spPr>
          <a:xfrm>
            <a:off x="499050" y="3429000"/>
            <a:ext cx="8145900" cy="24048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8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  <a:br>
              <a:rPr lang="fa-IR" sz="3600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endParaRPr lang="en-US" sz="3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پارسا محمدپور</a:t>
            </a:r>
            <a:br>
              <a:rPr lang="fa-IR" sz="3200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20 دی 1403</a:t>
            </a:r>
            <a:endParaRPr lang="fa-IR" sz="2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8C5EAF-A0E6-1141-7307-C88D2938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6EDBE-FCA7-C92C-C2EF-0544520C3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587602" y="1548792"/>
            <a:ext cx="1968796" cy="1899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3F325-CD9F-434A-F315-94462A6E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50" y="1467818"/>
            <a:ext cx="161948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کانتینر - مقدمه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752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مستقل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بسته‌های نرم‌افزاری قابل اجرا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دارای یک هسته سیستم عامل مانند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مزایا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قابل حمل بودن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سازگار و با ثبات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کارآمد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سبک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چابک و سریع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59D1-56C0-1D26-8E64-3B9E02F7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8" name="Picture 8" descr="Container-based virtualization architecture. | Download Scientific Diagram">
            <a:extLst>
              <a:ext uri="{FF2B5EF4-FFF2-40B4-BE49-F238E27FC236}">
                <a16:creationId xmlns:a16="http://schemas.microsoft.com/office/drawing/2014/main" id="{0300BFA5-26E7-4C44-014A-9C34CE18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1600199"/>
            <a:ext cx="3591119" cy="41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مقایسه با ماشین مجازی</a:t>
            </a:r>
            <a:endParaRPr lang="en-US" b="1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10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کانتینر – مقایسه با ماشین مجازی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تفاوت بین کانتینر و ماشین مجازی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سیستم عامل مشترک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دردسر کمتر </a:t>
            </a:r>
            <a:r>
              <a:rPr lang="fa-IR" dirty="0">
                <a:cs typeface="+mj-cs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overhead</a:t>
            </a:r>
            <a:r>
              <a:rPr lang="fa-IR" dirty="0">
                <a:cs typeface="+mj-cs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59D1-56C0-1D26-8E64-3B9E02F7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152" name="Picture 8" descr="What's the difference between VMs &amp; Containers? | AKF Partners">
            <a:extLst>
              <a:ext uri="{FF2B5EF4-FFF2-40B4-BE49-F238E27FC236}">
                <a16:creationId xmlns:a16="http://schemas.microsoft.com/office/drawing/2014/main" id="{A65D73FE-4C2C-9647-59EC-6A9A35F1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3087109"/>
            <a:ext cx="5385816" cy="34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72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90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داکر - مقدمات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What is Docker and why should I care?">
            <a:extLst>
              <a:ext uri="{FF2B5EF4-FFF2-40B4-BE49-F238E27FC236}">
                <a16:creationId xmlns:a16="http://schemas.microsoft.com/office/drawing/2014/main" id="{775EFCE3-A72B-57F7-0227-F7974313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61" y="2350041"/>
            <a:ext cx="5027477" cy="38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96A0ED-FD11-5BF8-1721-5AAF3F4B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پلتفورم به عنوان سرویس</a:t>
            </a: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446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اعضای سازنده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اعضای سازنده اصلی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هسته داکر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engine</a:t>
            </a:r>
            <a:r>
              <a:rPr lang="fa-IR" dirty="0">
                <a:cs typeface="B Nazanin" panose="00000400000000000000" pitchFamily="2" charset="-78"/>
              </a:rPr>
              <a:t>) 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داکر دیمون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daemon</a:t>
            </a:r>
            <a:r>
              <a:rPr lang="fa-IR" dirty="0">
                <a:cs typeface="B Nazanin" panose="00000400000000000000" pitchFamily="2" charset="-78"/>
              </a:rPr>
              <a:t>) </a:t>
            </a:r>
            <a:endParaRPr lang="en-US" dirty="0"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اِی‌پی‌آی های رِست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سوکت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کلاینت یا همان واسط ترمینال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CLI</a:t>
            </a:r>
            <a:r>
              <a:rPr lang="fa-IR" dirty="0">
                <a:cs typeface="B Nazanin" panose="00000400000000000000" pitchFamily="2" charset="-78"/>
              </a:rPr>
              <a:t>) – </a:t>
            </a:r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داکر دسکتاپ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ایمیج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شبکه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والیوم یا حجم داده‌ها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3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432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Exactly Is Docker &amp; How Does It Simplify Testing?">
            <a:extLst>
              <a:ext uri="{FF2B5EF4-FFF2-40B4-BE49-F238E27FC236}">
                <a16:creationId xmlns:a16="http://schemas.microsoft.com/office/drawing/2014/main" id="{EF707952-E5EE-CCCD-8013-4AB0F521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36" y="2220785"/>
            <a:ext cx="6399327" cy="413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4F6A43-3FB3-9613-F3AE-7E67DD0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اعضای سازنده هسته داکر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EC984-40CF-8B3E-627F-D5468CBD0C59}"/>
              </a:ext>
            </a:extLst>
          </p:cNvPr>
          <p:cNvSpPr txBox="1"/>
          <p:nvPr/>
        </p:nvSpPr>
        <p:spPr>
          <a:xfrm>
            <a:off x="3970712" y="1817423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/>
              <a:t>هسته داکر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266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778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1CF-938B-26BE-600C-BB9BFA67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74638"/>
            <a:ext cx="7306056" cy="1143000"/>
          </a:xfrm>
        </p:spPr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فهرست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E0BCD5-1F07-0091-ADCA-27FB4272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46E6CC5-30E2-F018-73BB-7EE798DF9A9A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داکر</a:t>
            </a:r>
            <a:endParaRPr lang="en-US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95A6D83-FD5B-EB37-AA02-986F67F168B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4954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داکر - معماری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717-EF9F-BDF9-C711-E2C534AA4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داکر دیمون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کلاینت داکر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رجیستری‌ها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اشیاء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ایمیج‌ها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داکر فایل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کانتینرها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سرویس‌ها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شبکه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حجم داده‌ها یا والیوم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</a:t>
            </a:r>
            <a:r>
              <a:rPr lang="fa-IR" sz="2000" dirty="0"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پلاگین‌ها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E4DA-B9B6-7275-8710-11260EA8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6" y="1845311"/>
            <a:ext cx="6060203" cy="31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272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– دستورات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بالا آوردن (شروع) هسته داکر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گرفتن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pull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فرستادن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push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اجرای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run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build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متوقف کردن کانتینر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از بین بردن کانتینر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11266" name="Picture 2" descr="Ultimate Docker Commands - Cheat Sheet">
            <a:extLst>
              <a:ext uri="{FF2B5EF4-FFF2-40B4-BE49-F238E27FC236}">
                <a16:creationId xmlns:a16="http://schemas.microsoft.com/office/drawing/2014/main" id="{77E1F968-2895-A0CF-FDC8-6DCBD68E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1" y="1686877"/>
            <a:ext cx="7533877" cy="45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C5E80F-A11C-88C4-5B1E-E47D17B9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– دستورات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242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480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تبدیل برنامه به کانتینر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نوشتن برنامه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داکر فایل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docker file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فایل داکر کامپوز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docker compose</a:t>
            </a:r>
            <a:r>
              <a:rPr lang="fa-IR" dirty="0">
                <a:cs typeface="B Nazanin" panose="00000400000000000000" pitchFamily="2" charset="-78"/>
              </a:rPr>
              <a:t>) – </a:t>
            </a:r>
            <a:r>
              <a:rPr lang="fa-IR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اختیاری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واکر کامپوز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>
                <a:cs typeface="B Nazanin" panose="00000400000000000000" pitchFamily="2" charset="-78"/>
              </a:rPr>
              <a:t>.</a:t>
            </a:r>
            <a:r>
              <a:rPr lang="en-US" dirty="0" err="1">
                <a:cs typeface="B Nazanin" panose="00000400000000000000" pitchFamily="2" charset="-78"/>
              </a:rPr>
              <a:t>yml</a:t>
            </a:r>
            <a:endParaRPr lang="en-US" dirty="0"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>
                <a:cs typeface="B Nazanin" panose="00000400000000000000" pitchFamily="2" charset="-78"/>
              </a:rPr>
              <a:t>.</a:t>
            </a:r>
            <a:r>
              <a:rPr lang="en-US" dirty="0" err="1">
                <a:cs typeface="B Nazanin" panose="00000400000000000000" pitchFamily="2" charset="-78"/>
              </a:rPr>
              <a:t>yaml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اجرای دستور مرتبط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28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D8198-B5AE-4CBC-6CD2-B55DAE05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829"/>
            <a:ext cx="2707342" cy="305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600D2-32D0-E90B-15B0-4818EE755CD0}"/>
              </a:ext>
            </a:extLst>
          </p:cNvPr>
          <p:cNvSpPr txBox="1"/>
          <p:nvPr/>
        </p:nvSpPr>
        <p:spPr>
          <a:xfrm>
            <a:off x="1276910" y="142956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1- برنامه پایتون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BD9FA-069F-8A80-7F7D-04879215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20" y="2113021"/>
            <a:ext cx="3363130" cy="230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675F5-E675-EE0F-0505-E0C0942D3C98}"/>
              </a:ext>
            </a:extLst>
          </p:cNvPr>
          <p:cNvSpPr txBox="1"/>
          <p:nvPr/>
        </p:nvSpPr>
        <p:spPr>
          <a:xfrm>
            <a:off x="4363394" y="180557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2- داکر فایل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530DD7-D329-6B57-5E2A-86B308F12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28" y="2351115"/>
            <a:ext cx="1882266" cy="1599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023C5-60C4-1070-E6FE-0CBDD3C5B649}"/>
              </a:ext>
            </a:extLst>
          </p:cNvPr>
          <p:cNvSpPr txBox="1"/>
          <p:nvPr/>
        </p:nvSpPr>
        <p:spPr>
          <a:xfrm>
            <a:off x="7020509" y="199024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3- فایل داکر کامپوز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8D8F5A-88CA-47C6-AF06-5DEE60F45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745" y="5113648"/>
            <a:ext cx="3672479" cy="114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749DD7-0B93-5F59-794E-75C36AFCF29D}"/>
              </a:ext>
            </a:extLst>
          </p:cNvPr>
          <p:cNvSpPr txBox="1"/>
          <p:nvPr/>
        </p:nvSpPr>
        <p:spPr>
          <a:xfrm>
            <a:off x="4346562" y="477174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4- اجرای دستور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F3615E0-64AC-50C4-F9DF-2FD90410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تبدیل برنامه به کانتینر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41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8326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کوبرنتیز - مقدمه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K8s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مدیریت کانتینرها روی چند تا ماشین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مکانیزم اپلیکیشن‌ها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دیپلوی کردن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نگه‌داری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مقایس کردن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اتوماسیون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ساخته گوگل – 2014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ترکیب بورگ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Borg</a:t>
            </a:r>
            <a:r>
              <a:rPr lang="fa-IR" dirty="0">
                <a:cs typeface="B Nazanin" panose="00000400000000000000" pitchFamily="2" charset="-78"/>
              </a:rPr>
              <a:t>) و ایده‌های کامیونیتی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12290" name="Picture 2" descr="Kubernetes: Müasir konteyner orkestrasiyasının gücü | Kvadrat">
            <a:extLst>
              <a:ext uri="{FF2B5EF4-FFF2-40B4-BE49-F238E27FC236}">
                <a16:creationId xmlns:a16="http://schemas.microsoft.com/office/drawing/2014/main" id="{5D5152F9-D742-F46F-E23F-EDE56F4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895600"/>
            <a:ext cx="3714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در سطح کانتینر (نه سخت‌افزار)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پلتفورم به عنوان سرویس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PaaS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مونولوتیک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فرآیند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لاگ - رصد کردن (مانیتور)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ابزار و بستر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ارکستراسیون</a:t>
            </a:r>
            <a:endParaRPr lang="fa-IR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بی‌نیاز کردن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12292" name="Picture 4" descr="Like Dislike Vector Art, Icons, and ...">
            <a:extLst>
              <a:ext uri="{FF2B5EF4-FFF2-40B4-BE49-F238E27FC236}">
                <a16:creationId xmlns:a16="http://schemas.microsoft.com/office/drawing/2014/main" id="{C6E4A7D4-2913-45C4-9284-91B67EDC9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3449958" y="1600200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ke Dislike Vector Art, Icons, and ...">
            <a:extLst>
              <a:ext uri="{FF2B5EF4-FFF2-40B4-BE49-F238E27FC236}">
                <a16:creationId xmlns:a16="http://schemas.microsoft.com/office/drawing/2014/main" id="{D2720C93-FDB9-BE9D-913F-6350D80AC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3102487" y="2167129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ke Dislike Vector Art, Icons, and ...">
            <a:extLst>
              <a:ext uri="{FF2B5EF4-FFF2-40B4-BE49-F238E27FC236}">
                <a16:creationId xmlns:a16="http://schemas.microsoft.com/office/drawing/2014/main" id="{9743547F-4BC7-B5AE-80B7-C633A13A4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6285152" y="2731009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ke Dislike Vector Art, Icons, and ...">
            <a:extLst>
              <a:ext uri="{FF2B5EF4-FFF2-40B4-BE49-F238E27FC236}">
                <a16:creationId xmlns:a16="http://schemas.microsoft.com/office/drawing/2014/main" id="{CEBE296F-E7BF-30C8-BFB0-E7CC39EA9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559174" y="3288792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ike Dislike Vector Art, Icons, and ...">
            <a:extLst>
              <a:ext uri="{FF2B5EF4-FFF2-40B4-BE49-F238E27FC236}">
                <a16:creationId xmlns:a16="http://schemas.microsoft.com/office/drawing/2014/main" id="{073C6382-B54D-5721-3791-59DF0CED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4035904" y="3911061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ike Dislike Vector Art, Icons, and ...">
            <a:extLst>
              <a:ext uri="{FF2B5EF4-FFF2-40B4-BE49-F238E27FC236}">
                <a16:creationId xmlns:a16="http://schemas.microsoft.com/office/drawing/2014/main" id="{C2AFF934-49D1-7F4F-34C7-02D46BBA3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668901" y="4533329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ke Dislike Vector Art, Icons, and ...">
            <a:extLst>
              <a:ext uri="{FF2B5EF4-FFF2-40B4-BE49-F238E27FC236}">
                <a16:creationId xmlns:a16="http://schemas.microsoft.com/office/drawing/2014/main" id="{E0E6231D-22D6-DBF0-5C8D-B01369867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5733438" y="5087430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ke Dislike Vector Art, Icons, and ...">
            <a:extLst>
              <a:ext uri="{FF2B5EF4-FFF2-40B4-BE49-F238E27FC236}">
                <a16:creationId xmlns:a16="http://schemas.microsoft.com/office/drawing/2014/main" id="{B9834FB8-3C93-8545-C798-0EE39D454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668902" y="5641531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wo Smile Icons That Demonstrate Two ...">
            <a:extLst>
              <a:ext uri="{FF2B5EF4-FFF2-40B4-BE49-F238E27FC236}">
                <a16:creationId xmlns:a16="http://schemas.microsoft.com/office/drawing/2014/main" id="{F2FB6A97-55A9-9F20-64E3-E4F443C4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" y="2731009"/>
            <a:ext cx="3764660" cy="188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CDBB0B-3A72-73CF-F0BB-702692E9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کوبرنتیز - مقدمه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054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48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صفحه کنترل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control plane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وضعیت کلی کلاستر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نود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نگه‌داری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 کردن محیط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runtime environment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ادونس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addons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افزایش کارکرد کوبرنتیز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FA77D-E843-8414-191B-65E8426B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9" y="1848851"/>
            <a:ext cx="8571261" cy="40762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B51706-937C-120B-3D63-9DF75A78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7402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صفحه کنترل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kube-apiserver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ای‌تی‌سی‌دی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برنامه‌ریز کیوب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scheduler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مدیر کنترول </a:t>
            </a:r>
            <a:b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-controller-manager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مدیر کنترل ابری – 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اختیاری</a:t>
            </a:r>
            <a:b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cloud-control-manager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82299-AAB9-F5D6-05C9-6F1BAF85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5" y="1783095"/>
            <a:ext cx="2573835" cy="37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کیوب‌لِت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kubelet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کیوب‌پراکسی – 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اختیاری 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-proxy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کانتینر زمان‌اجرا </a:t>
            </a:r>
            <a:b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container-runtime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17410" name="Picture 2" descr="Kubernetes Components. The Kubernetes setup has at least three... |  Download Scientific Diagram">
            <a:extLst>
              <a:ext uri="{FF2B5EF4-FFF2-40B4-BE49-F238E27FC236}">
                <a16:creationId xmlns:a16="http://schemas.microsoft.com/office/drawing/2014/main" id="{32560405-650C-E4E1-1F3D-614CF65B9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65960" r="73028" b="2357"/>
          <a:stretch/>
        </p:blipFill>
        <p:spPr bwMode="auto">
          <a:xfrm>
            <a:off x="1078992" y="2999232"/>
            <a:ext cx="318211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5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ادونس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دی‌ان‌اس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داشبورد یوزر در وب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Web UI/Dashboard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منابع 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resource monitoring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لاگ در سطح 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cluster-level logging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8434" name="Picture 2" descr="Kubernetes Architecture and Components">
            <a:extLst>
              <a:ext uri="{FF2B5EF4-FFF2-40B4-BE49-F238E27FC236}">
                <a16:creationId xmlns:a16="http://schemas.microsoft.com/office/drawing/2014/main" id="{C98782F6-2ABC-9590-AA4E-E83B54AB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267" r="6000" b="76533"/>
          <a:stretch/>
        </p:blipFill>
        <p:spPr bwMode="auto">
          <a:xfrm>
            <a:off x="983621" y="4343400"/>
            <a:ext cx="7176757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160A9-97BD-46F9-EB0B-0CD51DAE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2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36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</a:t>
            </a:r>
            <a:endParaRPr lang="en-US" sz="4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176" y="1600201"/>
            <a:ext cx="3849624" cy="4983162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cluster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نود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master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کارگر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slave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pod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سرویس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deployment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مجموعه وضعیت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statefulset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0197FC-446A-F8A9-C4A7-9F7C64424F41}"/>
              </a:ext>
            </a:extLst>
          </p:cNvPr>
          <p:cNvSpPr txBox="1">
            <a:spLocks/>
          </p:cNvSpPr>
          <p:nvPr/>
        </p:nvSpPr>
        <p:spPr>
          <a:xfrm>
            <a:off x="457200" y="1597152"/>
            <a:ext cx="3849624" cy="4759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دیمون ست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DaemonSet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نگاشت تنظیمات</a:t>
            </a:r>
            <a:b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config map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کنترل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controller manager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برنامه ریز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scheduler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نِیم‌اِسپِیس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namespace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7767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کلاستر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C52709-3CEE-A341-32E6-1304C40B5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834" y="1600200"/>
            <a:ext cx="7194331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کلاستر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مجموعه‌ای از نودها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اجازه اجرا شدن در چند ماشین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فیزیکی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ابری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cloud-based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حداقل یک نود مدیر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master 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چندین نود کارگر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slave nodes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188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مجازی‌سازی</a:t>
            </a:r>
            <a:endParaRPr sz="3600" b="1" dirty="0">
              <a:cs typeface="B Nazanin" panose="00000400000000000000" pitchFamily="2" charset="-78"/>
            </a:endParaRPr>
          </a:p>
        </p:txBody>
      </p:sp>
      <p:pic>
        <p:nvPicPr>
          <p:cNvPr id="1028" name="Picture 4" descr="What is Virtualization? A Deep Dive Guide">
            <a:extLst>
              <a:ext uri="{FF2B5EF4-FFF2-40B4-BE49-F238E27FC236}">
                <a16:creationId xmlns:a16="http://schemas.microsoft.com/office/drawing/2014/main" id="{28171954-D7D9-B9C6-0D12-0ADA8A0EF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9489"/>
          <a:stretch/>
        </p:blipFill>
        <p:spPr bwMode="auto">
          <a:xfrm>
            <a:off x="3048" y="2276856"/>
            <a:ext cx="5550951" cy="32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4376" y="1600200"/>
            <a:ext cx="3392424" cy="4525963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تعریف مجازی‌سازی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سرور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شبکه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حافظه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دستگاه‌های فیزیکی</a:t>
            </a:r>
          </a:p>
          <a:p>
            <a:pPr lvl="1" algn="r" rtl="1"/>
            <a:endParaRPr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E242C-E73C-03DF-6B15-05EF747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 ماشین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کیوب‌پراکسی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-proxy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کیوبلت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kubelet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1506" name="Picture 2" descr="Kubernetes - Node - GeeksforGeeks">
            <a:extLst>
              <a:ext uri="{FF2B5EF4-FFF2-40B4-BE49-F238E27FC236}">
                <a16:creationId xmlns:a16="http://schemas.microsoft.com/office/drawing/2014/main" id="{739332A2-BCA7-3456-1F5F-BC877B78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9" y="2045175"/>
            <a:ext cx="4382615" cy="321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26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کارگر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slave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همکاری مستقیم در یک شبکه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network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جایگزین شدن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stateless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 نداشتن داده‌های مداوم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not saving persistent data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دلیل راحتی جایگزینی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5025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نودها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master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وضعیت 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saving cluster state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در 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شدن در نودهای (ماشین‌های) مختلف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به شدت در دسترس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highly available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3842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مزایا روش مدیر و کارگر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 پذیری راحت هنگام از بین رفتن نود کارگر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تخصیص وظیفه به نودهای دیگر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آسان بودن از بین بردن نود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پاک کردن از 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تحمل پذیری خطای بالا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high fault tolerance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صورت بروز خطا برای یک نود کارگر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برنامه ریزی مجدد بوسیله نود مدیر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تخصیص وظایف به نودهای کارگر در دسترس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نتیجه: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تضمین ادامه به عملکرد کلاستر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529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پاد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اجرای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کوچک‌ترین واحد کوبرنتیز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برای اجرای اپلیکیشن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یک یا چند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معمولا یک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تقسیم منابع مشترک بین کانتینرها (پیشرفته‌تر)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شبکه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حافظه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نِیم‌اِسپِیس</a:t>
            </a:r>
          </a:p>
        </p:txBody>
      </p:sp>
    </p:spTree>
    <p:extLst>
      <p:ext uri="{BB962C8B-B14F-4D97-AF65-F5344CB8AC3E}">
        <p14:creationId xmlns:p14="http://schemas.microsoft.com/office/powerpoint/2010/main" val="2737384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پاد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4326" y="3409958"/>
            <a:ext cx="262280" cy="2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0" name="Picture 2" descr="What are Kubernetes Pods? Steps to Create, Kill &amp; Models Of Pod">
            <a:extLst>
              <a:ext uri="{FF2B5EF4-FFF2-40B4-BE49-F238E27FC236}">
                <a16:creationId xmlns:a16="http://schemas.microsoft.com/office/drawing/2014/main" id="{5DE8BFE6-FA79-4C2B-D594-2ED44C42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94" y="1617312"/>
            <a:ext cx="7868412" cy="45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1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سرویس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روشی برای بازکردن یک شبکه برای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اپلیکیشن در یک پاد یا پادهای مختلف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یک کلاستر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 لایه انتزاعی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کارکردهای مهم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بازکردن کارکردهای مورد نیاز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هدف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قراردادن یک یا چندپادروش شبکه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stateless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تضمینی برای نگه‌داری داده‌ها ندارد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3554" name="Picture 2" descr="Getting started with Kubernetes Services - Spectro Cloud">
            <a:extLst>
              <a:ext uri="{FF2B5EF4-FFF2-40B4-BE49-F238E27FC236}">
                <a16:creationId xmlns:a16="http://schemas.microsoft.com/office/drawing/2014/main" id="{F70F40B0-2BA7-3079-4F48-0DC13420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6" y="2487168"/>
            <a:ext cx="3938592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80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دیپلوی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چرخه زندگی اپلیکیشن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lifecycle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نظم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تعداد نمونه‌های اپلیکیشن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instance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نمونه اپلیکیشن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پاد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مفهوم رِپلیکا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replica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و رِپلیکاسِت</a:t>
            </a:r>
          </a:p>
        </p:txBody>
      </p:sp>
      <p:pic>
        <p:nvPicPr>
          <p:cNvPr id="24578" name="Picture 2" descr="Kubernetes Rolling Update Configuration">
            <a:extLst>
              <a:ext uri="{FF2B5EF4-FFF2-40B4-BE49-F238E27FC236}">
                <a16:creationId xmlns:a16="http://schemas.microsoft.com/office/drawing/2014/main" id="{1FCD16FF-B00C-80B6-FE8F-02A599C7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3355848"/>
            <a:ext cx="3264702" cy="337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86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دیپلوی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وجود تعداد مشخص‌شده از نمونه‌ها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ساختن پاد جدید 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خطا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fail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نابودی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termination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مقیاس‌بندی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scaling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اضافه کردن نمونه‌ها 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درصورت افزایش درخواست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5604" name="Picture 4" descr="Kubernetes Deployment: Our Complete Guide - Qovery">
            <a:extLst>
              <a:ext uri="{FF2B5EF4-FFF2-40B4-BE49-F238E27FC236}">
                <a16:creationId xmlns:a16="http://schemas.microsoft.com/office/drawing/2014/main" id="{99D5C128-F9F3-351C-B663-70116E461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8" y="2229469"/>
            <a:ext cx="3878189" cy="43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0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مجموعه وضعیت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منبع مجازی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virtual resource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اپلیکیشن‌های نیازمند داده‌های ماندگار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وضعیت در طول زمان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برخلاف دیپلویمنت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مجموعه‌ای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دیپلوی‌کردن 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مقیاس‌کردن</a:t>
            </a:r>
          </a:p>
        </p:txBody>
      </p:sp>
    </p:spTree>
    <p:extLst>
      <p:ext uri="{BB962C8B-B14F-4D97-AF65-F5344CB8AC3E}">
        <p14:creationId xmlns:p14="http://schemas.microsoft.com/office/powerpoint/2010/main" val="197291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7663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مجموعه وضعیت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نظم و ترتیب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یکتا بودن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uniqueness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یک مجموعه وضعیت سه تایی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پادهایی با اسامی زیر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یک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دو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سه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از بین رفتن پاد یک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ایجاد دوباره پاد با همان اسم</a:t>
            </a:r>
            <a:endParaRPr lang="en-US" sz="20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818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دیمون ست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اجرا روی تمام نودها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اجرای یک پاد در هر نود کارگر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 پذیر نیست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فقط یکی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صورت از بین رفتن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تلاش برای ساختن دوباره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محدود کردن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انتخاب نود برای اجرا (</a:t>
            </a:r>
            <a:r>
              <a:rPr lang="en-US" sz="24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nodeSelector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27650" name="Picture 2" descr="An introduction to Kubernetes DaemonSets">
            <a:extLst>
              <a:ext uri="{FF2B5EF4-FFF2-40B4-BE49-F238E27FC236}">
                <a16:creationId xmlns:a16="http://schemas.microsoft.com/office/drawing/2014/main" id="{B7CA4355-4ED8-73D7-2581-35F9E3DC0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2734468"/>
            <a:ext cx="3925648" cy="30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74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مقایسه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E45F2C-9B22-1469-A44B-86A6475C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8" y="1793345"/>
            <a:ext cx="8570103" cy="38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7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نگاشت تنظیمات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C0A1935-D553-D43F-5907-626B79DDB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داده‌های غیر مهم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با شمایل کلید - داده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key - value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عنوان ورودی خط اجرا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پادها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argument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متغیرهای محیطی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environment variables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تنظیمات روی دیسک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مزیت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جداسازی تنظیمات از ایمیج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 بودن تنظیمات </a:t>
            </a:r>
          </a:p>
        </p:txBody>
      </p:sp>
    </p:spTree>
    <p:extLst>
      <p:ext uri="{BB962C8B-B14F-4D97-AF65-F5344CB8AC3E}">
        <p14:creationId xmlns:p14="http://schemas.microsoft.com/office/powerpoint/2010/main" val="1186463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نگاشت تنظیمات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6FD7F-C14F-C1C4-7EDA-6564FF18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4" y="1535115"/>
            <a:ext cx="6336792" cy="50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کنترل (</a:t>
            </a:r>
            <a:r>
              <a:rPr lang="en-US" sz="2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controller manager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یک دیمون مهم در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مرکز کنترل ماندگاری وضعیت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فرآیند همواره در حال اجرا</a:t>
            </a:r>
          </a:p>
        </p:txBody>
      </p:sp>
      <p:pic>
        <p:nvPicPr>
          <p:cNvPr id="30722" name="Picture 2" descr="How to monitor Kubernetes control plane | Sysdig">
            <a:extLst>
              <a:ext uri="{FF2B5EF4-FFF2-40B4-BE49-F238E27FC236}">
                <a16:creationId xmlns:a16="http://schemas.microsoft.com/office/drawing/2014/main" id="{01547D4E-39BF-EAB1-C64D-C0337A84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5" y="2980944"/>
            <a:ext cx="5567680" cy="33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03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وظایف مهم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پیوسته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continuous monitoring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مداوم کلاستر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از طریقاِی‌پی‌آی سرور کوبرنتیر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API server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دنبال کردن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پادها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دیپلویمنت‌ها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سرویس‌ها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دیگر</a:t>
            </a:r>
          </a:p>
        </p:txBody>
      </p:sp>
      <p:pic>
        <p:nvPicPr>
          <p:cNvPr id="29698" name="Picture 2" descr="Monitoring Kubernetes Control Plane using KubeSphere">
            <a:extLst>
              <a:ext uri="{FF2B5EF4-FFF2-40B4-BE49-F238E27FC236}">
                <a16:creationId xmlns:a16="http://schemas.microsoft.com/office/drawing/2014/main" id="{0FE83602-D181-D954-8BAD-3385E3F4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" y="3610294"/>
            <a:ext cx="4876800" cy="29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43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وظایف مهم (ادامه)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تطابق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 reconciliation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 کردن تفاوت وضعیت کنونی با وضعیت مورد انتظار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عملیات اصلاح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corrective actions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بعد از پیدا کردن تفاوت بین وضعیت کنونی و مورد انتظار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اصلاح بوسیله کنترولر مربوطه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مقایس کردن پادها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شروع مجدد کانتینرهای خطا خورده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restarting failed containers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ساختن مجدد منابع مورد نیاز</a:t>
            </a:r>
          </a:p>
        </p:txBody>
      </p:sp>
    </p:spTree>
    <p:extLst>
      <p:ext uri="{BB962C8B-B14F-4D97-AF65-F5344CB8AC3E}">
        <p14:creationId xmlns:p14="http://schemas.microsoft.com/office/powerpoint/2010/main" val="226869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چندین کنترلر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رِپلیکِیشن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Replication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تضمین بالا بودن تعداد مشخصی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اِندپوینت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Endpoint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ماندگاری اِندپوینت هر سرویس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نِیم‌اِسپِیس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Namespace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ساختن و نگهداری از نِیم‌اِسپِیس‌ها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حساب سرویس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ساختن و مدیریت حساب سرویس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هر پاد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نود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Node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بررسی وضعیت سلامت و دسترس‌پذیری هر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توکن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Token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بررسی مشکلات توکن حساب سرویس‌ها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کنتلر اجازه 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Lease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مکانیزم اجازه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Leasing Mechanism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برای دسترسی به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مشترک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shared resource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554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دادن پادها به نود در یک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مسئولیت اصلی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بهینه‌سازی مصرف منابع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اجرا شدن کارا و راحت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وابسته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توانایی سخت‌افزار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در دسترس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کیفیت سرویس (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Quality of Service - QoS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تنظیمات</a:t>
            </a:r>
          </a:p>
        </p:txBody>
      </p:sp>
      <p:pic>
        <p:nvPicPr>
          <p:cNvPr id="32772" name="Picture 4" descr="Pods are allocated one at the time">
            <a:extLst>
              <a:ext uri="{FF2B5EF4-FFF2-40B4-BE49-F238E27FC236}">
                <a16:creationId xmlns:a16="http://schemas.microsoft.com/office/drawing/2014/main" id="{1B2CF6DB-BF52-AD4F-B816-32585FFD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3050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هایپروایزر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نرم‌افزارپ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مزیت‌های هایپروایزر</a:t>
            </a:r>
          </a:p>
          <a:p>
            <a:pPr lvl="2" algn="r" rtl="1"/>
            <a:r>
              <a:rPr lang="fa-IR" sz="2000" dirty="0">
                <a:cs typeface="B Nazanin" panose="00000400000000000000" pitchFamily="2" charset="-78"/>
              </a:rPr>
              <a:t>بهینه‌سازی‌منابع</a:t>
            </a:r>
          </a:p>
          <a:p>
            <a:pPr lvl="2" algn="r" rtl="1"/>
            <a:r>
              <a:rPr lang="fa-IR" sz="2000" dirty="0">
                <a:cs typeface="B Nazanin" panose="00000400000000000000" pitchFamily="2" charset="-78"/>
              </a:rPr>
              <a:t>به اشتراک گذاشتن محیط دسکتاپ (</a:t>
            </a:r>
            <a:r>
              <a:rPr lang="en-US" sz="2000" dirty="0">
                <a:cs typeface="B Nazanin" panose="00000400000000000000" pitchFamily="2" charset="-78"/>
              </a:rPr>
              <a:t>Desktop environment mirroring</a:t>
            </a:r>
            <a:r>
              <a:rPr lang="fa-IR" sz="2000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CE75-9C18-5285-6B50-5F641FB7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F7B88-78D9-3D8A-A170-6DEECA65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355"/>
            <a:ext cx="5410519" cy="283206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E7FCC2B-964C-3852-DF99-37B97985C3F3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هایپروایزر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تاثیر در صورت انجام بهینه برنامه‌ریزی</a:t>
            </a:r>
            <a:endParaRPr lang="fa-IR" sz="12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بهبود استفاده از منابع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نقش مهم توزیع منابع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resource allocation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بهبود عملکرد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دردسترس‌بودن بالا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Highly Available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توزیع حجم کاری در سیستم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Workload distribution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حجم کاری درخواست‌ها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Load balancing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خطاپذیری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Fault tolerancing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کمتر کردن تنگناه‌ها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bottlenecks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2066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752" name="Picture 8" descr="Default predicates in the Kubernetes scheduler">
            <a:extLst>
              <a:ext uri="{FF2B5EF4-FFF2-40B4-BE49-F238E27FC236}">
                <a16:creationId xmlns:a16="http://schemas.microsoft.com/office/drawing/2014/main" id="{FCB216FB-66C1-2220-30B7-E5E726BE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29" y="1549037"/>
            <a:ext cx="6391187" cy="47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02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2C713A-2341-2FB2-5F6C-C84BCA255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83417" y="1535115"/>
            <a:ext cx="6072366" cy="476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86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نگهداشتن تمام اطلاعات کلاستر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وضعیت فعلی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current state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وضعیت مورد نظر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desired state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تنظیمات منابع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resource configuration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داده‌های زمان اجرا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runtime data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به صورت کلید-داده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key-value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پیداکردن سرویس‌ها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discovery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5842" name="Picture 2" descr="Understanding etcd in Kubernetes">
            <a:extLst>
              <a:ext uri="{FF2B5EF4-FFF2-40B4-BE49-F238E27FC236}">
                <a16:creationId xmlns:a16="http://schemas.microsoft.com/office/drawing/2014/main" id="{3A32F303-E17A-2E4E-6CCD-1DB081E3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" y="4301160"/>
            <a:ext cx="4288536" cy="25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ommunications between Components of Kubernetes. | Download Scientific  Diagram">
            <a:extLst>
              <a:ext uri="{FF2B5EF4-FFF2-40B4-BE49-F238E27FC236}">
                <a16:creationId xmlns:a16="http://schemas.microsoft.com/office/drawing/2014/main" id="{6E283749-5EDA-CACB-E16E-FC102B11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5" y="1392935"/>
            <a:ext cx="364457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18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کارایی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نودها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 کردن منابع خالی (در دسترس)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سلامتی نودها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پیاده‌سازی چند مکانیزم برای جلوگیری از اِستاروِیشن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starvation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منابع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در دسترس بودن و قابل اطمینان بودن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6866" name="Picture 2" descr="ETCD Quotas, usage, troubleshooting and error - OVHcloud">
            <a:extLst>
              <a:ext uri="{FF2B5EF4-FFF2-40B4-BE49-F238E27FC236}">
                <a16:creationId xmlns:a16="http://schemas.microsoft.com/office/drawing/2014/main" id="{993D0793-85A5-D4BB-BD19-E73A9AC0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95344"/>
            <a:ext cx="3150680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5961C-A9D7-F0CC-E20E-B8FA6ED0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25" y="4361751"/>
            <a:ext cx="4803311" cy="15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9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کارایی (ادامه)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ویژگی‌ها سیستم‌های توزیع‌شده (پیاده‌سازی الگوریتم‌ها)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پیداکردن سرویس‌ها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discovery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انتخاب فرمانده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Leader Election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قفل توزیع‌شده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Distributed Locks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</p:txBody>
      </p:sp>
      <p:pic>
        <p:nvPicPr>
          <p:cNvPr id="34818" name="Picture 2" descr="How to secure Kubernetes cluster ? Why etcd backup is important ? -  UnixArena">
            <a:extLst>
              <a:ext uri="{FF2B5EF4-FFF2-40B4-BE49-F238E27FC236}">
                <a16:creationId xmlns:a16="http://schemas.microsoft.com/office/drawing/2014/main" id="{C6C71593-4D8B-3406-B09B-8C91E6ED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0802"/>
            <a:ext cx="3558990" cy="22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What is Kubernetes ETCD? - GeeksforGeeks">
            <a:extLst>
              <a:ext uri="{FF2B5EF4-FFF2-40B4-BE49-F238E27FC236}">
                <a16:creationId xmlns:a16="http://schemas.microsoft.com/office/drawing/2014/main" id="{69E3FE36-C333-9EA2-6E0B-733908AB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74" y="3984469"/>
            <a:ext cx="4798626" cy="23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95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نِیم‌اِسپِیس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راهی برای تبدیل کلاستر به زیرکلاستر مجازی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virtual sub-cluster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تفاوت زیرکلاسترها ار نظر منطقی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امکان ارتباط بین دو زیرکلاستر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در زمان استفاده همزمان</a:t>
            </a:r>
            <a:endParaRPr lang="en-US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تیم‌های متفاوت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پروژه‌های متفاوت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محدودیت در تعداد نِیم‌اِسپِیس‌ها در یک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9648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نِیم‌اِسپِیس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0" name="Picture 2" descr="Azure AKS Kubernetes Namespaces Introduction - Azure Kubernetes Service">
            <a:extLst>
              <a:ext uri="{FF2B5EF4-FFF2-40B4-BE49-F238E27FC236}">
                <a16:creationId xmlns:a16="http://schemas.microsoft.com/office/drawing/2014/main" id="{7494A282-326C-4445-F9E1-EC77D79BDD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6177"/>
            <a:ext cx="8229600" cy="428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09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دایرکتوری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directory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با داده‌های مشترک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بین چند کانتینر در یک پاد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تفاوت والیوم و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ماندگاری داده‌ها در والیوم بعد از شروع مجدد ناشی از خطا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crash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برداشتن داده از وضعیت قبلی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data at the state before crash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38916" name="Picture 4" descr="Exploring Kubernetes Volumes">
            <a:extLst>
              <a:ext uri="{FF2B5EF4-FFF2-40B4-BE49-F238E27FC236}">
                <a16:creationId xmlns:a16="http://schemas.microsoft.com/office/drawing/2014/main" id="{9EFB37CF-7574-6971-DC3D-45B6D16FC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8720" r="11100" b="11031"/>
          <a:stretch/>
        </p:blipFill>
        <p:spPr bwMode="auto">
          <a:xfrm>
            <a:off x="676656" y="3805989"/>
            <a:ext cx="4047744" cy="29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1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مدل والیوم‌ها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زودگذر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Ephemeral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زمان ماندگاری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Lifetime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برابر با پاد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برای داده‌های گذرا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temporary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داده‌ها و اپلیکیشن‌های بدون نیاز به ماندگاری داده‌ها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data persistency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سریع</a:t>
            </a:r>
            <a:endParaRPr lang="en-US" sz="20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از این مدل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دایرکتوری خالی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emptyDir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اولین موجودیت ساخته شده هنگان واگذار شدن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assign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پاد به نود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نگاشت تنظیمات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configMap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محرمانه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Secret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144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0058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مدل والیوم‌ها - ادامه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با دوام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Durable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زمان ماندگاری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Lifetime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جدا از پاد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ماندگاری داده‌ها در زمان متوقف شدن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crash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یا پاک‌شدن کانتینر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این مدل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والیوم‌کیلِیم‌های ماندگار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persistentVolumeClaim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بوک‌استور اِلاستیک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awsElasticBlockStore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دیسک آزور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azureDisk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دیسک ماندگار جی‌سی‌ای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gcePersistentDisk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</p:txBody>
      </p:sp>
      <p:pic>
        <p:nvPicPr>
          <p:cNvPr id="39940" name="Picture 4" descr="Kubernetes Persistent Volumes and Persistent Volume Claim | by Kamlesh  Prajapati | Medium">
            <a:extLst>
              <a:ext uri="{FF2B5EF4-FFF2-40B4-BE49-F238E27FC236}">
                <a16:creationId xmlns:a16="http://schemas.microsoft.com/office/drawing/2014/main" id="{28B725D9-C270-7915-7F32-44172D34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63" y="4855464"/>
            <a:ext cx="5047062" cy="18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1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 ماندگار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بیانگر حافظه ماندگار در کوبرنتیر</a:t>
            </a:r>
            <a:endParaRPr lang="fa-IR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منظور از حافظه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حافظه در کلاستر(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storage resource in cluster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ارتباط تنگاتنگ با ادعای والیوم ماندگار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Persistent Volume Claims - PVC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ادعای والیوم ماندگار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PVC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اجاره دادن به پاد برای درخواست والیوم ماندگار کردن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بهینه‌سازی حافظه ماندگار در کلاستر</a:t>
            </a:r>
          </a:p>
        </p:txBody>
      </p:sp>
      <p:pic>
        <p:nvPicPr>
          <p:cNvPr id="40962" name="Picture 2" descr="Kubernetes Persistent Volumes - Best Practices and Use Cases | Refine">
            <a:extLst>
              <a:ext uri="{FF2B5EF4-FFF2-40B4-BE49-F238E27FC236}">
                <a16:creationId xmlns:a16="http://schemas.microsoft.com/office/drawing/2014/main" id="{21DD10AF-F3B5-119E-7857-4E004297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" y="3581400"/>
            <a:ext cx="3278848" cy="31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366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 ماندگار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محلی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local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ذخیره‌سازی داده‌ها به صورت محلی در نودهای کلاستر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مسیر میزبان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hostPath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ذخیره‌سازی داده‌ها در دایرکتوری ناگذاری شده در نود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طراحی شده برای اهداف تستی (تست کردن)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سیستم شبکه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network file system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nfs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آی‌اِس‌سی‌اِس‌آی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iscsi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سی‌اِس‌آی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CSI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Storage Interface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سِف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CephFS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اِف‌سی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Fibre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channel - fc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آر‌بی‌دی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Rados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Black Device - RBD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1555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73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332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محرمانگی با سِکرِت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حاوی داده‌های حساس و مهم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sensitive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کم حجم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پسورد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یوزرِنیم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کلید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سرتیفیکیت‌ها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certificates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اگر نبود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داخل پاد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داخل ایمیج</a:t>
            </a:r>
          </a:p>
        </p:txBody>
      </p:sp>
    </p:spTree>
    <p:extLst>
      <p:ext uri="{BB962C8B-B14F-4D97-AF65-F5344CB8AC3E}">
        <p14:creationId xmlns:p14="http://schemas.microsoft.com/office/powerpoint/2010/main" val="1624668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نحوه استفاده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متغیرهای محیطی در 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Environment Variables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راحت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دسترسی راحت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در کانتیرنر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قرارگرفتن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mounted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به عنوان فایل در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به عنوان ورودی خط اجرا  پادها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argument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11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کِدِر یا مات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Opaque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پایه‌ای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داده‌ها در فرمت دلخواه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جِیسون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json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باینری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binary files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کلید-داده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key-value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نگهداری داده‌های حساس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پسورد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سرتیفیکیت‌ها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certificates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token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5058" name="Picture 2" descr="Understanding Kubernetes secrets in a Kubernetes environment - Security  Boulevard">
            <a:extLst>
              <a:ext uri="{FF2B5EF4-FFF2-40B4-BE49-F238E27FC236}">
                <a16:creationId xmlns:a16="http://schemas.microsoft.com/office/drawing/2014/main" id="{ADBAF89C-53B8-D164-B443-69F1E495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" y="1985391"/>
            <a:ext cx="3854585" cy="28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51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تی‌اِل‌اِس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TLS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نگهداری سرتیفیکیت‌ها و کلید‌ها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امن کردن ارتباط بین اعضای مختلف کوبرنتیز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یک کلاستر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بین سرویس‌ها و کلاینت‌های خارجی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external clients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3010" name="Picture 2" descr="Kubernetes secrets: creation and set up | Padok Security">
            <a:extLst>
              <a:ext uri="{FF2B5EF4-FFF2-40B4-BE49-F238E27FC236}">
                <a16:creationId xmlns:a16="http://schemas.microsoft.com/office/drawing/2014/main" id="{45F84E99-E5E6-7B3E-23A9-CE102920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" y="4716238"/>
            <a:ext cx="6227064" cy="20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97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 سی‌اِف‌جی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Dockercfg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یکی از اجزای داکر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 کردن داده‌های حساس داکر</a:t>
            </a:r>
          </a:p>
          <a:p>
            <a:pPr lvl="5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6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اطلاعات رجیستری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registry credentials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6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 احراز هویت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authentication token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زمان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runtime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گرفتن ایمیج از رجیستری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71B33-C6ED-9917-9267-BD4B67CB5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00"/>
          <a:stretch/>
        </p:blipFill>
        <p:spPr>
          <a:xfrm>
            <a:off x="246888" y="1185642"/>
            <a:ext cx="3433639" cy="2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4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اِس‌اِس‌اِچ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SSH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کلیدهای اِس‌اِس‌اِچ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SSH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احراز شدن بوسیله سرویس‌های دیگر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41988" name="Picture 4" descr="GitOps + Kubernetes: Managing Kubernetes Secrets">
            <a:extLst>
              <a:ext uri="{FF2B5EF4-FFF2-40B4-BE49-F238E27FC236}">
                <a16:creationId xmlns:a16="http://schemas.microsoft.com/office/drawing/2014/main" id="{DB50358A-465D-3363-01DB-D174CBB6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2" y="3581400"/>
            <a:ext cx="6825128" cy="30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نحوه کارکرد هایپوروایزر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انواع هایپروایزر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نوع یک (مِتا هایپروایزر)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hypervisor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Hyper-V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VM Server</a:t>
            </a:r>
            <a:endParaRPr lang="fa-IR" dirty="0">
              <a:cs typeface="B Nazanin" panose="00000400000000000000" pitchFamily="2" charset="-78"/>
            </a:endParaRP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نوع دو</a:t>
            </a:r>
            <a:endParaRPr lang="en-US" dirty="0">
              <a:cs typeface="B Nazanin" panose="00000400000000000000" pitchFamily="2" charset="-78"/>
            </a:endParaRP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workstation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fusion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VirtualBox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CE75-9C18-5285-6B50-5F641FB7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F0C34-390F-FDA7-1B2D-77FD493E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3" y="1975104"/>
            <a:ext cx="4117770" cy="26700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DC3A4B5-AE17-0904-BDAA-D6DD7072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نحوه کارکردن هایپروایزر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4524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80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7517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کیوب‌لت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کیوب‌لِت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مامور نود اولیه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primary node agent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توانایی اضافه کردن نود با اِی‌پی‌آی سرویس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API server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46082" name="Picture 2" descr="Discover Kubelet, and Why it's Important for Kubernetes - Codemotion">
            <a:extLst>
              <a:ext uri="{FF2B5EF4-FFF2-40B4-BE49-F238E27FC236}">
                <a16:creationId xmlns:a16="http://schemas.microsoft.com/office/drawing/2014/main" id="{2825A686-36DF-3964-33BD-F15EABEA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70" y="3353308"/>
            <a:ext cx="5017459" cy="300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69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- هِلم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هِلم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کمک کردن در مدیریت اپلیکیشن‌های کوبرنتیز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کمک کردن در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نصب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بروزرسانی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تا حدی شبیه یک پکیج منیجر برای یک زبان برنامه نویسی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مثل پیپ (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pip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برای پایتون</a:t>
            </a:r>
          </a:p>
        </p:txBody>
      </p:sp>
      <p:pic>
        <p:nvPicPr>
          <p:cNvPr id="47106" name="Picture 2" descr="Useful commands for Helm">
            <a:extLst>
              <a:ext uri="{FF2B5EF4-FFF2-40B4-BE49-F238E27FC236}">
                <a16:creationId xmlns:a16="http://schemas.microsoft.com/office/drawing/2014/main" id="{06C6CA74-DE31-70AE-76EB-9F179A92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" y="1947989"/>
            <a:ext cx="2376382" cy="142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0AAA86-FACE-DB8E-3EC5-5ACDB2B9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8" y="3943857"/>
            <a:ext cx="4256615" cy="27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1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کیوب‌پراکسی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کیوب‌پراکسی</a:t>
            </a:r>
            <a:endParaRPr lang="en-US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میرا بودن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Ephemeral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پادها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آی‌پی آدرس غیر قابل اطمینان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 کردن یک آی‌پی آدرس مطمئن برای برقراری ارتباط دو پاد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نصب شده در هر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تمامی تغیرات در سرویس‌ها و اِندپوینت‌هایشان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endpoints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تصویر کردن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translate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تغیرات در شبکه واقعی داخل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 در کلاستر عموما به صورت دیمون‌ست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قابلیت نصب جداگانه در لینوکس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AutoShape 2" descr="The Impact of Kube-proxy Downtime on Kubernetes Clusters - Collabnix">
            <a:extLst>
              <a:ext uri="{FF2B5EF4-FFF2-40B4-BE49-F238E27FC236}">
                <a16:creationId xmlns:a16="http://schemas.microsoft.com/office/drawing/2014/main" id="{2A098472-4BE1-1A1F-177F-CFA1118F71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5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کیوب‌پراکسی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3C44A-D016-5C45-2E06-953342E5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" y="1889103"/>
            <a:ext cx="7936992" cy="39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 – 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کیوب‌سی‌تی‌ال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kubectl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ابزار خط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tool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 کردن دستورات در 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کردن اپلیکیشن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نظارت و مدیریت منابع کلاستر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دیدن لاگ‌ها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8262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E6437-E296-39C4-09A7-C6030315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8" y="1947610"/>
            <a:ext cx="8185824" cy="38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71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357E1-BD8C-F210-D73E-0EB67B36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1699954"/>
            <a:ext cx="6207298" cy="4792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58266-DC4D-09CF-FD0E-903C302CA61E}"/>
              </a:ext>
            </a:extLst>
          </p:cNvPr>
          <p:cNvSpPr txBox="1"/>
          <p:nvPr/>
        </p:nvSpPr>
        <p:spPr>
          <a:xfrm>
            <a:off x="3633281" y="1330295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cs typeface="B Nazanin" panose="00000400000000000000" pitchFamily="2" charset="-78"/>
              </a:rPr>
              <a:t>دستورات کیوب‌سی‌تی‌اِل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319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مینی‌کیوب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مینی‌کیوب (</a:t>
            </a:r>
            <a:r>
              <a:rPr lang="en-US" sz="2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minikube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ابزاری برای نصب و تنظیم محیط کوبرنتیز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 روی کامپیوتر شخصی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local PC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 روی لپ‌تاپ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مثل کوبر در همه چیز به جز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فقط یک ماشین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 در چند ماشین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پیچیدگی بیشتر برای برخی از کارها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باز کردن پورت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امکان پذیر</a:t>
            </a:r>
            <a:endParaRPr lang="en-US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اضافه کردن 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--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vm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-driver=none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دستور 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minikube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start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برای اجرا</a:t>
            </a:r>
          </a:p>
          <a:p>
            <a:pPr lvl="5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همراه 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sudo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در لینوکس</a:t>
            </a:r>
            <a:endParaRPr lang="en-US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51202" name="Picture 2" descr="Meet Minikube: Your Local Playground for Kubernetes - Abdul Aziz Ahwan">
            <a:extLst>
              <a:ext uri="{FF2B5EF4-FFF2-40B4-BE49-F238E27FC236}">
                <a16:creationId xmlns:a16="http://schemas.microsoft.com/office/drawing/2014/main" id="{F34050AF-9931-CA06-FBEC-B5F88A7D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2810256"/>
            <a:ext cx="419100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33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89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516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321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فراهم‌کننده سرویس کوبر در بستر ابری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برترین‌ها (پر استفاده‌ترین‌ها)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آمازون وب سرویس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Amazon Web Service - AWS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آژور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Azure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گوگل کِلود پِلَتفُرم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Google Kubernetes Platform - GKE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64375A94-3AF4-A603-DB73-EB7BB477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" y="2230222"/>
            <a:ext cx="1616964" cy="9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FD27F6AF-F9BC-7713-A090-C69D7FD6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04" y="3429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A17A03F1-D372-DBFB-38AD-24866B07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6" y="4886706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566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فراهم‌کننده سرویس کوبر در بستر ابری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چندتای دیگر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آمازون اِلاستیک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Amazon Elastic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جی‌کی‌ای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GKE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دیجیتا اوشن (</a:t>
            </a:r>
            <a:r>
              <a:rPr lang="en-US" sz="24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DigitalOcean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رِد هَت اُپِنشیفت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Red Hat OpenShift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آی‌بی‌اِم کلود کوبرنتیز سرویس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IBM Cloud Kubernetes Service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علیبابا کلود کانتینر سرویس فور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Alibaba Cloud Container Service for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2899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92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3872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رسمی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2"/>
              </a:rPr>
              <a:t>کوبرنتیز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رسمی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3"/>
              </a:rPr>
              <a:t>داکر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4"/>
              </a:rPr>
              <a:t>مدیوم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5"/>
              </a:rPr>
              <a:t>گیکز-فور-گیکز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6"/>
              </a:rPr>
              <a:t>آی‌بی‌اِم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7"/>
              </a:rPr>
              <a:t>پارک پِلِیس تکنولوژی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کانال نانا در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8"/>
              </a:rPr>
              <a:t>یوتیوب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بقیه منابع که تعدادشان زیاد است و در دسترس نیستند.</a:t>
            </a:r>
          </a:p>
        </p:txBody>
      </p:sp>
    </p:spTree>
    <p:extLst>
      <p:ext uri="{BB962C8B-B14F-4D97-AF65-F5344CB8AC3E}">
        <p14:creationId xmlns:p14="http://schemas.microsoft.com/office/powerpoint/2010/main" val="70703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3576</Words>
  <Application>Microsoft Office PowerPoint</Application>
  <PresentationFormat>On-screen Show (4:3)</PresentationFormat>
  <Paragraphs>1075</Paragraphs>
  <Slides>93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B Nazanin</vt:lpstr>
      <vt:lpstr>Calibri</vt:lpstr>
      <vt:lpstr>Roboto Medium</vt:lpstr>
      <vt:lpstr>Times New Roman</vt:lpstr>
      <vt:lpstr>Office Theme</vt:lpstr>
      <vt:lpstr>PowerPoint Presentation</vt:lpstr>
      <vt:lpstr>فهرست</vt:lpstr>
      <vt:lpstr>PowerPoint Presentation</vt:lpstr>
      <vt:lpstr>ماشین‌های مجازی – مجازی‌سازی</vt:lpstr>
      <vt:lpstr>PowerPoint Presentation</vt:lpstr>
      <vt:lpstr>PowerPoint Presentation</vt:lpstr>
      <vt:lpstr>PowerPoint Presentation</vt:lpstr>
      <vt:lpstr>ماشین‌های مجازی – نحوه کارکردن هایپروایزر</vt:lpstr>
      <vt:lpstr>PowerPoint Presentation</vt:lpstr>
      <vt:lpstr>کانتینر - مقدمه</vt:lpstr>
      <vt:lpstr>PowerPoint Presentation</vt:lpstr>
      <vt:lpstr>کانتینر – مقایسه با ماشین مجازی</vt:lpstr>
      <vt:lpstr>PowerPoint Presentation</vt:lpstr>
      <vt:lpstr>داکر - مقدمات</vt:lpstr>
      <vt:lpstr>PowerPoint Presentation</vt:lpstr>
      <vt:lpstr>داکر - اعضای سازنده</vt:lpstr>
      <vt:lpstr>PowerPoint Presentation</vt:lpstr>
      <vt:lpstr>داکر - اعضای سازنده هسته داکر</vt:lpstr>
      <vt:lpstr>PowerPoint Presentation</vt:lpstr>
      <vt:lpstr>داکر - معماری</vt:lpstr>
      <vt:lpstr>PowerPoint Presentation</vt:lpstr>
      <vt:lpstr>داکر – دستورات</vt:lpstr>
      <vt:lpstr>داکر – دستورات</vt:lpstr>
      <vt:lpstr>PowerPoint Presentation</vt:lpstr>
      <vt:lpstr>داکر - تبدیل برنامه به کانتینر</vt:lpstr>
      <vt:lpstr>داکر - تبدیل برنامه به کانتینر</vt:lpstr>
      <vt:lpstr>PowerPoint Presentation</vt:lpstr>
      <vt:lpstr>کوبرنتیز - مقدمه</vt:lpstr>
      <vt:lpstr>کوبرنتیز - مقدمه</vt:lpstr>
      <vt:lpstr>PowerPoint Presentation</vt:lpstr>
      <vt:lpstr>کوبرنتیز – اجزای اصلی سازنده</vt:lpstr>
      <vt:lpstr>کوبرنتیز – اجزای اصلی سازنده</vt:lpstr>
      <vt:lpstr>کوبرنتیز – اجزای اصلی سازنده – صفحه کنترل</vt:lpstr>
      <vt:lpstr>کوبرنتیز – اجزای اصلی سازنده – نود</vt:lpstr>
      <vt:lpstr>کوبرنتیز – اجزای اصلی سازنده – ادونس</vt:lpstr>
      <vt:lpstr>PowerPoint Presentation</vt:lpstr>
      <vt:lpstr>کوبرنتیز - مفاهیم مقدماتی</vt:lpstr>
      <vt:lpstr>کوبرنتیز - مفاهیم مقدماتی- کلاستر</vt:lpstr>
      <vt:lpstr>کوبرنتیز - مفاهیم مقدماتی- کلاستر</vt:lpstr>
      <vt:lpstr>کوبرنتیز - مفاهیم مقدماتی- نود</vt:lpstr>
      <vt:lpstr>کوبرنتیز - مفاهیم مقدماتی- نود</vt:lpstr>
      <vt:lpstr>کوبرنتیز - مفاهیم مقدماتی- نود</vt:lpstr>
      <vt:lpstr>کوبرنتیز - مفاهیم مقدماتی- نود</vt:lpstr>
      <vt:lpstr>کوبرنتیز - مفاهیم مقدماتی- پاد</vt:lpstr>
      <vt:lpstr>کوبرنتیز - مفاهیم مقدماتی- پاد</vt:lpstr>
      <vt:lpstr>کوبرنتیز - مفاهیم مقدماتی- سرویس</vt:lpstr>
      <vt:lpstr>کوبرنتیز - مفاهیم مقدماتی- دیپلوی</vt:lpstr>
      <vt:lpstr>کوبرنتیز - مفاهیم مقدماتی- دیپلوی</vt:lpstr>
      <vt:lpstr>کوبرنتیز - مفاهیم مقدماتی- مجموعه وضعیت</vt:lpstr>
      <vt:lpstr>کوبرنتیز - مفاهیم مقدماتی- مجموعه وضعیت</vt:lpstr>
      <vt:lpstr>کوبرنتیز - مفاهیم مقدماتی– دیمون ست</vt:lpstr>
      <vt:lpstr>کوبرنتیز - مفاهیم مقدماتی- مقایسه</vt:lpstr>
      <vt:lpstr>کوبرنتیز - مفاهیم مقدماتی– نگاشت تنظیمات</vt:lpstr>
      <vt:lpstr>کوبرنتیز - مفاهیم مقدماتی– نگاشت تنظیمات</vt:lpstr>
      <vt:lpstr>کوبرنتیز - مفاهیم مقدماتی– مدیر کنترل </vt:lpstr>
      <vt:lpstr>کوبرنتیز - مفاهیم مقدماتی– مدیر کنترل </vt:lpstr>
      <vt:lpstr>کوبرنتیز - مفاهیم مقدماتی– مدیر کنترل </vt:lpstr>
      <vt:lpstr>کوبرنتیز - مفاهیم مقدماتی– مدیر کنترل </vt:lpstr>
      <vt:lpstr>کوبرنتیز - مفاهیم مقدماتی– برنامه‌ریز</vt:lpstr>
      <vt:lpstr>کوبرنتیز - مفاهیم مقدماتی– برنامه‌ریز</vt:lpstr>
      <vt:lpstr>کوبرنتیز - مفاهیم مقدماتی– برنامه‌ریز</vt:lpstr>
      <vt:lpstr>کوبرنتیز - مفاهیم مقدماتی– برنامه‌ریز</vt:lpstr>
      <vt:lpstr>کوبرنتیز - مفاهیم مقدماتی– ای‌تی‌سی‌دی</vt:lpstr>
      <vt:lpstr>کوبرنتیز - مفاهیم مقدماتی– ای‌تی‌سی‌دی</vt:lpstr>
      <vt:lpstr>کوبرنتیز - مفاهیم مقدماتی– ای‌تی‌سی‌دی</vt:lpstr>
      <vt:lpstr>کوبرنتیز - مفاهیم مقدماتی– نِیم‌اِسپِیس</vt:lpstr>
      <vt:lpstr>کوبرنتیز - مفاهیم مقدماتی– نِیم‌اِسپِیس</vt:lpstr>
      <vt:lpstr>کوبرنتیز - مفاهیم مقدماتی– والیوم</vt:lpstr>
      <vt:lpstr>کوبرنتیز - مفاهیم مقدماتی– والیوم</vt:lpstr>
      <vt:lpstr>کوبرنتیز - مفاهیم مقدماتی– والیوم</vt:lpstr>
      <vt:lpstr>کوبرنتیز - مفاهیم مقدماتی– والیوم ماندگار</vt:lpstr>
      <vt:lpstr>کوبرنتیز - مفاهیم مقدماتی– والیوم ماندگار</vt:lpstr>
      <vt:lpstr>PowerPoint Presentation</vt:lpstr>
      <vt:lpstr>کوبرنتیز-امنیت</vt:lpstr>
      <vt:lpstr>کوبرنتیز-امنیت</vt:lpstr>
      <vt:lpstr>کوبرنتیز-امنیت</vt:lpstr>
      <vt:lpstr>کوبرنتیز-امنیت</vt:lpstr>
      <vt:lpstr>کوبرنتیز-امنیت</vt:lpstr>
      <vt:lpstr>کوبرنتیز-امنیت</vt:lpstr>
      <vt:lpstr>PowerPoint Presentation</vt:lpstr>
      <vt:lpstr>کوبرنتیز – معرفی چند ابزار – کیوب‌لت</vt:lpstr>
      <vt:lpstr>کوبرنتیز – معرفی چند ابزار - هِلم</vt:lpstr>
      <vt:lpstr>کوبرنتیز – معرفی چند ابزار – کیوب‌پراکسی</vt:lpstr>
      <vt:lpstr>کوبرنتیز – معرفی چند ابزار – کیوب‌پراکسی</vt:lpstr>
      <vt:lpstr>کوبرنتیز – معرفی چند ابزار  – کیوب‌سی‌تی‌اِل</vt:lpstr>
      <vt:lpstr>کوبرنتیز – معرفی چند ابزار – کیوب‌سی‌تی‌اِل</vt:lpstr>
      <vt:lpstr>کوبرنتیز – معرفی چند ابزار –کیوب‌سی‌تی‌اِل</vt:lpstr>
      <vt:lpstr>کوبرنتیز – معرفی چند ابزار – مینی‌کیوب</vt:lpstr>
      <vt:lpstr>PowerPoint Presentation</vt:lpstr>
      <vt:lpstr>کوبرنتیز - فراهم‌کننده سرویس کوبر در بستر ابری</vt:lpstr>
      <vt:lpstr>کوبرنتیز - فراهم‌کننده سرویس کوبر در بستر ابری</vt:lpstr>
      <vt:lpstr>PowerPoint Presentation</vt:lpstr>
      <vt:lpstr>منابع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parsa mohammadpour</cp:lastModifiedBy>
  <cp:revision>202</cp:revision>
  <dcterms:created xsi:type="dcterms:W3CDTF">2013-01-27T09:14:16Z</dcterms:created>
  <dcterms:modified xsi:type="dcterms:W3CDTF">2025-01-07T17:25:36Z</dcterms:modified>
  <cp:category/>
</cp:coreProperties>
</file>